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309" r:id="rId15"/>
    <p:sldId id="310" r:id="rId16"/>
    <p:sldId id="311" r:id="rId17"/>
    <p:sldId id="278" r:id="rId18"/>
    <p:sldId id="312" r:id="rId19"/>
    <p:sldId id="313" r:id="rId20"/>
    <p:sldId id="279" r:id="rId21"/>
    <p:sldId id="314" r:id="rId22"/>
    <p:sldId id="280" r:id="rId23"/>
    <p:sldId id="315" r:id="rId24"/>
    <p:sldId id="316" r:id="rId25"/>
    <p:sldId id="317" r:id="rId26"/>
    <p:sldId id="283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284" r:id="rId38"/>
    <p:sldId id="285" r:id="rId39"/>
    <p:sldId id="286" r:id="rId40"/>
    <p:sldId id="287" r:id="rId41"/>
    <p:sldId id="328" r:id="rId42"/>
    <p:sldId id="288" r:id="rId43"/>
    <p:sldId id="329" r:id="rId44"/>
    <p:sldId id="270" r:id="rId45"/>
    <p:sldId id="271" r:id="rId46"/>
    <p:sldId id="272" r:id="rId47"/>
    <p:sldId id="27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6F20729-49F2-4720-AC99-2346CC88390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2B0562B-6DA9-4673-BF3F-06D3B5EC5C76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140000">
            <a:off x="698369" y="1398801"/>
            <a:ext cx="5648623" cy="1718016"/>
          </a:xfrm>
        </p:spPr>
        <p:txBody>
          <a:bodyPr/>
          <a:lstStyle/>
          <a:p>
            <a:r>
              <a:rPr lang="nl-BE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BRITISH COMEDY AND HUMOUR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SATIRE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comedic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genre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involves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criticism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by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means of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parody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irony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sarcasm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pastiche or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caricature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/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BLACKADDER</a:t>
            </a:r>
            <a:endParaRPr lang="en-US" sz="4000" dirty="0"/>
          </a:p>
        </p:txBody>
      </p:sp>
      <p:pic>
        <p:nvPicPr>
          <p:cNvPr id="4" name="Picture 2" descr="http://upload.wikimedia.org/wikipedia/en/b/b2/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2776"/>
            <a:ext cx="4667979" cy="33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TOOLS OF COMEDY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 numCol="2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word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puns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irony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sarcasm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understatement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hyperbole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absurdist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humour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slapstick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dark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/black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humour</a:t>
            </a:r>
            <a:endParaRPr lang="nl-BE" sz="4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PAIR WORK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Pick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joke /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phrase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Tell the joke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your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neighbour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Guess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‘tool of comedy’ is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write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down</a:t>
            </a:r>
            <a:endParaRPr lang="nl-BE" sz="4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1. WORD PUN</a:t>
            </a:r>
            <a:endParaRPr lang="en-US" sz="3200" dirty="0"/>
          </a:p>
        </p:txBody>
      </p:sp>
      <p:pic>
        <p:nvPicPr>
          <p:cNvPr id="5" name="Afbeelding 4" descr="C:\Users\Lieven\Desktop\HEMACO\SCHOOLJAAR 2013 - 2014\4\BRITISH COMEDY\selection\guestcomicjake - kopi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59760"/>
            <a:ext cx="5659705" cy="4962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2. IRONY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7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He’s as nice as a lion </a:t>
            </a:r>
          </a:p>
          <a:p>
            <a:r>
              <a:rPr lang="en-US" sz="7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his prey.</a:t>
            </a:r>
          </a:p>
          <a:p>
            <a:endParaRPr lang="en-US" sz="4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3. HYPERBOLE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7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I’m so hungry I could eat a horse.</a:t>
            </a:r>
            <a:endParaRPr lang="en-US" sz="7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4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4. WORD PUN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5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 man is waiting on the bus. Another man </a:t>
            </a:r>
            <a:r>
              <a:rPr lang="en-US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walks by </a:t>
            </a:r>
            <a:r>
              <a:rPr lang="en-US" sz="5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and yells: “Hey, get off that bus!”</a:t>
            </a:r>
          </a:p>
          <a:p>
            <a:endParaRPr lang="en-US" sz="4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5. WORD PUN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 do you call a black priest? Holy shit.</a:t>
            </a:r>
            <a:endParaRPr lang="en-US" sz="6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4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6. BLACK / DARK HUMOUR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 fontScale="77500" lnSpcReduction="20000"/>
          </a:bodyPr>
          <a:lstStyle/>
          <a:p>
            <a:r>
              <a:rPr lang="en-US" sz="6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 it started to rain, my wife can’t stop looking through the window. If it will start pouring down, I’m afraid I will have to let her inside.</a:t>
            </a:r>
            <a:endParaRPr lang="en-US" sz="4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404664"/>
            <a:ext cx="7520940" cy="3579849"/>
          </a:xfrm>
        </p:spPr>
        <p:txBody>
          <a:bodyPr>
            <a:normAutofit/>
          </a:bodyPr>
          <a:lstStyle/>
          <a:p>
            <a:pPr lvl="0" algn="ctr"/>
            <a:r>
              <a:rPr lang="nl-BE" sz="4000" b="0" dirty="0" smtClean="0">
                <a:solidFill>
                  <a:prstClr val="black"/>
                </a:solidFill>
                <a:latin typeface="+mj-lt"/>
                <a:cs typeface="Estrangelo Edessa" pitchFamily="66" charset="0"/>
              </a:rPr>
              <a:t>“</a:t>
            </a:r>
            <a:r>
              <a:rPr lang="nl-BE" sz="4000" b="0" dirty="0">
                <a:solidFill>
                  <a:prstClr val="black"/>
                </a:solidFill>
                <a:latin typeface="+mj-lt"/>
                <a:cs typeface="Estrangelo Edessa" pitchFamily="66" charset="0"/>
              </a:rPr>
              <a:t>It is </a:t>
            </a:r>
            <a:r>
              <a:rPr lang="nl-BE" sz="4000" b="0" dirty="0" err="1">
                <a:solidFill>
                  <a:prstClr val="black"/>
                </a:solidFill>
                <a:latin typeface="+mj-lt"/>
                <a:cs typeface="Estrangelo Edessa" pitchFamily="66" charset="0"/>
              </a:rPr>
              <a:t>clear</a:t>
            </a:r>
            <a:r>
              <a:rPr lang="nl-BE" sz="4000" b="0" dirty="0">
                <a:solidFill>
                  <a:prstClr val="black"/>
                </a:solidFill>
                <a:latin typeface="+mj-lt"/>
                <a:cs typeface="Estrangelo Edessa" pitchFamily="66" charset="0"/>
              </a:rPr>
              <a:t> </a:t>
            </a:r>
            <a:r>
              <a:rPr lang="nl-BE" sz="4000" b="0" dirty="0" err="1">
                <a:solidFill>
                  <a:prstClr val="black"/>
                </a:solidFill>
                <a:latin typeface="+mj-lt"/>
                <a:cs typeface="Estrangelo Edessa" pitchFamily="66" charset="0"/>
              </a:rPr>
              <a:t>that</a:t>
            </a:r>
            <a:r>
              <a:rPr lang="nl-BE" sz="4000" b="0" dirty="0">
                <a:solidFill>
                  <a:prstClr val="black"/>
                </a:solidFill>
                <a:latin typeface="+mj-lt"/>
                <a:cs typeface="Estrangelo Edessa" pitchFamily="66" charset="0"/>
              </a:rPr>
              <a:t> </a:t>
            </a:r>
            <a:r>
              <a:rPr lang="nl-BE" sz="4000" b="0" dirty="0" err="1">
                <a:solidFill>
                  <a:prstClr val="black"/>
                </a:solidFill>
                <a:latin typeface="+mj-lt"/>
                <a:cs typeface="Estrangelo Edessa" pitchFamily="66" charset="0"/>
              </a:rPr>
              <a:t>humour</a:t>
            </a:r>
            <a:r>
              <a:rPr lang="nl-BE" sz="4000" b="0" dirty="0">
                <a:solidFill>
                  <a:prstClr val="black"/>
                </a:solidFill>
                <a:latin typeface="+mj-lt"/>
                <a:cs typeface="Estrangelo Edessa" pitchFamily="66" charset="0"/>
              </a:rPr>
              <a:t> is </a:t>
            </a:r>
            <a:endParaRPr lang="nl-BE" sz="4000" b="0" dirty="0" smtClean="0">
              <a:solidFill>
                <a:prstClr val="black"/>
              </a:solidFill>
              <a:latin typeface="+mj-lt"/>
              <a:cs typeface="Estrangelo Edessa" pitchFamily="66" charset="0"/>
            </a:endParaRPr>
          </a:p>
          <a:p>
            <a:pPr lvl="0" algn="ctr"/>
            <a:r>
              <a:rPr lang="nl-BE" sz="4000" b="0" dirty="0" smtClean="0">
                <a:solidFill>
                  <a:prstClr val="black"/>
                </a:solidFill>
                <a:latin typeface="+mj-lt"/>
                <a:cs typeface="Estrangelo Edessa" pitchFamily="66" charset="0"/>
              </a:rPr>
              <a:t>far more superior </a:t>
            </a:r>
            <a:r>
              <a:rPr lang="nl-BE" sz="4000" b="0" dirty="0" err="1">
                <a:solidFill>
                  <a:prstClr val="black"/>
                </a:solidFill>
                <a:latin typeface="+mj-lt"/>
                <a:cs typeface="Estrangelo Edessa" pitchFamily="66" charset="0"/>
              </a:rPr>
              <a:t>than</a:t>
            </a:r>
            <a:r>
              <a:rPr lang="nl-BE" sz="4000" b="0" dirty="0">
                <a:solidFill>
                  <a:prstClr val="black"/>
                </a:solidFill>
                <a:latin typeface="+mj-lt"/>
                <a:cs typeface="Estrangelo Edessa" pitchFamily="66" charset="0"/>
              </a:rPr>
              <a:t> humor.” </a:t>
            </a:r>
          </a:p>
          <a:p>
            <a:pPr lvl="0" algn="ctr"/>
            <a:r>
              <a:rPr lang="nl-BE" sz="4000" b="0" dirty="0" smtClean="0">
                <a:solidFill>
                  <a:prstClr val="black"/>
                </a:solidFill>
                <a:latin typeface="+mj-lt"/>
                <a:cs typeface="Estrangelo Edessa" pitchFamily="66" charset="0"/>
              </a:rPr>
              <a:t>– </a:t>
            </a:r>
            <a:r>
              <a:rPr lang="nl-BE" sz="4000" b="0" dirty="0">
                <a:solidFill>
                  <a:prstClr val="black"/>
                </a:solidFill>
                <a:latin typeface="+mj-lt"/>
                <a:cs typeface="Estrangelo Edessa" pitchFamily="66" charset="0"/>
              </a:rPr>
              <a:t>Oscar Wilde</a:t>
            </a:r>
          </a:p>
          <a:p>
            <a:endParaRPr lang="en-US" sz="4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26" name="Picture 2" descr="http://upload.wikimedia.org/wikipedia/commons/thumb/2/23/Oscar_Wilde.jpg/220px-Oscar_Wil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62134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7. Absurdist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humour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 strawberries are in a jar of jam. One of the strawberries asks: </a:t>
            </a:r>
          </a:p>
          <a:p>
            <a:r>
              <a:rPr lang="en-US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‘Can I sit by the window?’</a:t>
            </a:r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8.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SLapstick</a:t>
            </a:r>
            <a:endParaRPr lang="en-US" sz="3200" dirty="0"/>
          </a:p>
        </p:txBody>
      </p:sp>
      <p:pic>
        <p:nvPicPr>
          <p:cNvPr id="5" name="Afbeelding 4" descr="http://blindgossip.com/wp-content/uploads/2012/03/man-slipping-banana-pe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608512" cy="3281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7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9. HYPERBOLE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6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 </a:t>
            </a:r>
            <a:r>
              <a:rPr lang="en-US" sz="6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 </a:t>
            </a:r>
            <a:r>
              <a:rPr lang="en-US" sz="6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 can’t get a Smartphone, </a:t>
            </a:r>
            <a:r>
              <a:rPr lang="en-US" sz="6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 </a:t>
            </a:r>
            <a:r>
              <a:rPr lang="en-US" sz="6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will die.</a:t>
            </a:r>
          </a:p>
          <a:p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3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10. IRONY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920880" cy="357984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 chair is as comfort-able as sitting on nails.</a:t>
            </a:r>
            <a:endParaRPr lang="en-US" sz="6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11. Word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pun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920880" cy="3579849"/>
          </a:xfrm>
        </p:spPr>
        <p:txBody>
          <a:bodyPr>
            <a:normAutofit lnSpcReduction="10000"/>
          </a:bodyPr>
          <a:lstStyle/>
          <a:p>
            <a:r>
              <a:rPr lang="en-US" sz="6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Why were the Middle Ages called the Dark Ages? Because there were so many knights.</a:t>
            </a:r>
          </a:p>
          <a:p>
            <a:endParaRPr lang="en-US" sz="6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12.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BLACk</a:t>
            </a:r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 / DARK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humour</a:t>
            </a:r>
            <a:endParaRPr lang="en-US" sz="3200" dirty="0"/>
          </a:p>
        </p:txBody>
      </p:sp>
      <p:pic>
        <p:nvPicPr>
          <p:cNvPr id="5" name="Afbeelding 4" descr="C:\Users\Lieven\Desktop\HEMACO\SCHOOLJAAR 2013 - 2014\4\BRITISH COMEDY\selection\amXwZZy_700b - kopie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3096344" cy="24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C:\Users\Lieven\Desktop\HEMACO\SCHOOLJAAR 2013 - 2014\4\BRITISH COMEDY\selection\amXwZZy_700b - kopie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72" y="1772817"/>
            <a:ext cx="2991396" cy="24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C:\Users\Lieven\Desktop\HEMACO\SCHOOLJAAR 2013 - 2014\4\BRITISH COMEDY\selection\amXwZZy_700b - kopi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35" y="1772817"/>
            <a:ext cx="3098265" cy="249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4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13. WORD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pun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Knock </a:t>
            </a:r>
            <a:r>
              <a:rPr lang="en-US" sz="5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knock</a:t>
            </a:r>
            <a:r>
              <a:rPr lang="en-US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! Who’s there? Doris! Doris who? Doris locked, that’s why I am knocking!</a:t>
            </a:r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24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9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14.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UNDerstatement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nl-BE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“We </a:t>
            </a:r>
            <a:r>
              <a:rPr lang="nl-BE" sz="5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just</a:t>
            </a:r>
            <a:r>
              <a:rPr lang="nl-BE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had a </a:t>
            </a:r>
            <a:r>
              <a:rPr lang="nl-BE" sz="5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little</a:t>
            </a:r>
            <a:r>
              <a:rPr lang="nl-BE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5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rain</a:t>
            </a:r>
            <a:r>
              <a:rPr lang="nl-BE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.”</a:t>
            </a:r>
          </a:p>
          <a:p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24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Afbeelding 3" descr="C:\Users\Lieven\Desktop\flooding_of_city_and_ca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78494"/>
            <a:ext cx="4392488" cy="3106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9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15. Black /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dark</a:t>
            </a:r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humour</a:t>
            </a:r>
            <a:endParaRPr lang="en-US" sz="3200" dirty="0"/>
          </a:p>
        </p:txBody>
      </p:sp>
      <p:pic>
        <p:nvPicPr>
          <p:cNvPr id="5" name="Afbeelding 4" descr="C:\Users\Lieven\Desktop\BRITISH COMEDY\dphclub.com_123954116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73236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3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16. WORD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pun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Did you hear about the guy whose whole left side was cut off? He’s all right now!</a:t>
            </a:r>
          </a:p>
        </p:txBody>
      </p:sp>
    </p:spTree>
    <p:extLst>
      <p:ext uri="{BB962C8B-B14F-4D97-AF65-F5344CB8AC3E}">
        <p14:creationId xmlns:p14="http://schemas.microsoft.com/office/powerpoint/2010/main" val="12002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568952" cy="1119024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BRITISH COMEDY: </a:t>
            </a:r>
            <a:b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</a:br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THE FOUR S’S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72816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STAND-UP COMEDY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SKETCH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SATIRE</a:t>
            </a:r>
          </a:p>
        </p:txBody>
      </p:sp>
    </p:spTree>
    <p:extLst>
      <p:ext uri="{BB962C8B-B14F-4D97-AF65-F5344CB8AC3E}">
        <p14:creationId xmlns:p14="http://schemas.microsoft.com/office/powerpoint/2010/main" val="4520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17. understatement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“I wouldn’t say it tasted great” – on absolutely terrible food.</a:t>
            </a:r>
          </a:p>
        </p:txBody>
      </p:sp>
    </p:spTree>
    <p:extLst>
      <p:ext uri="{BB962C8B-B14F-4D97-AF65-F5344CB8AC3E}">
        <p14:creationId xmlns:p14="http://schemas.microsoft.com/office/powerpoint/2010/main" val="7891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18. Word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pun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Broken pencils are pointless.</a:t>
            </a:r>
          </a:p>
        </p:txBody>
      </p:sp>
      <p:pic>
        <p:nvPicPr>
          <p:cNvPr id="1026" name="Picture 2" descr="http://danieldalp.files.wordpress.com/2011/09/broken_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19. ABSURDIST HUMOUR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54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There’s a professor who has crossed a chicken with a spider. He now has chickens with 8 legs. I said, ‘What does it taste like?’ He said, ‘I don’t know, I haven’t caught one yet.’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279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20. SARCASM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54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When something you have put a lot of effort and heart into goes very bad and someone swings the following at you: “That was a great success!”</a:t>
            </a:r>
          </a:p>
        </p:txBody>
      </p:sp>
    </p:spTree>
    <p:extLst>
      <p:ext uri="{BB962C8B-B14F-4D97-AF65-F5344CB8AC3E}">
        <p14:creationId xmlns:p14="http://schemas.microsoft.com/office/powerpoint/2010/main" val="392202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21.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HYperbole</a:t>
            </a:r>
            <a:endParaRPr lang="en-US" sz="3200" dirty="0"/>
          </a:p>
        </p:txBody>
      </p:sp>
      <p:pic>
        <p:nvPicPr>
          <p:cNvPr id="5" name="Afbeelding 4" descr="C:\Users\Lieven\Desktop\HEMACO\SCHOOLJAAR 2013 - 2014\4\BRITISH COMEDY\selection\podiatry-hyperbo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26498"/>
            <a:ext cx="4595961" cy="341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1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22. SARCASM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“I have had a perfectly wonderful evening, but this wasn’t it.”</a:t>
            </a:r>
          </a:p>
          <a:p>
            <a:pPr algn="just"/>
            <a:endParaRPr lang="en-US" sz="5400" b="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en-US" sz="5400" b="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23. Black /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dark</a:t>
            </a:r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humour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How do children from Chernobyl count from one to hundred? </a:t>
            </a:r>
          </a:p>
          <a:p>
            <a:r>
              <a:rPr lang="en-US" sz="5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 their fingers!</a:t>
            </a:r>
          </a:p>
          <a:p>
            <a:endParaRPr lang="en-US" sz="5400" b="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en-US" sz="5400" b="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en-US" sz="5400" b="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24. SLAPSTICK</a:t>
            </a:r>
            <a:endParaRPr lang="en-US" sz="3200" dirty="0"/>
          </a:p>
        </p:txBody>
      </p:sp>
      <p:pic>
        <p:nvPicPr>
          <p:cNvPr id="4" name="Tijdelijke aanduiding voor inhoud 3" descr="http://t3.gstatic.com/images?q=tbn:ANd9GcSWoAZoaZmiJ6MJP8ZWJ2ognHxnchttD_LMC_w1NhNPkhMUhoC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294906" cy="3013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87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25. WORD PUN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Becoming a vegetarian was a missed steak.</a:t>
            </a:r>
            <a:endParaRPr lang="en-US" sz="6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26. Absurdist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humour</a:t>
            </a:r>
            <a:endParaRPr lang="en-US" sz="3200" dirty="0"/>
          </a:p>
        </p:txBody>
      </p:sp>
      <p:pic>
        <p:nvPicPr>
          <p:cNvPr id="5" name="Afbeelding 4" descr="C:\Users\Lieven\Desktop\HEMACO\SCHOOLJAAR 2013 - 2014\4\BRITISH COMEDY\selection\apocalypse_25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94" y="1290444"/>
            <a:ext cx="6739260" cy="5257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8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STAND-UP COMEDY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comedic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style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comedian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performs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front of a live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audience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speaking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directly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“bits” (short jokes,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humorous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stories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oneliners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monologue (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sometimes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interaction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11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27. Word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pun</a:t>
            </a:r>
            <a:endParaRPr lang="en-US" sz="3200" dirty="0"/>
          </a:p>
        </p:txBody>
      </p:sp>
      <p:pic>
        <p:nvPicPr>
          <p:cNvPr id="5" name="Afbeelding 4" descr="http://4.bp.blogspot.com/-YSwzerrvNCI/USVOo3kNfrI/AAAAAAAAOBM/Wq16J8uJaUw/s1600/goodnight+honey+de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040560" cy="488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5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28. Absurdist </a:t>
            </a:r>
            <a:r>
              <a:rPr lang="nl-BE" sz="3200" b="1" dirty="0" err="1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humour</a:t>
            </a:r>
            <a:endParaRPr lang="en-US" sz="3200" dirty="0"/>
          </a:p>
        </p:txBody>
      </p:sp>
      <p:pic>
        <p:nvPicPr>
          <p:cNvPr id="4" name="Afbeelding 3" descr="C:\Users\Lieven\Desktop\HEMACO\SCHOOLJAAR 2013 - 2014\4\BRITISH COMEDY\selection\aVQ0oMP_700b_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26" y="1361356"/>
            <a:ext cx="4104456" cy="5048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9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29. WORD PUN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 an ark to save two of every animal? I </a:t>
            </a:r>
            <a:r>
              <a:rPr lang="en-US" sz="54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noah</a:t>
            </a:r>
            <a:r>
              <a:rPr lang="en-US" sz="54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guy.</a:t>
            </a:r>
          </a:p>
          <a:p>
            <a:endParaRPr lang="en-US" sz="54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nl-BE" sz="32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30. understatement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54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“I have to have this operation. It isn’t very serious. I have this tiny little tumor on the brain.” </a:t>
            </a:r>
          </a:p>
          <a:p>
            <a:pPr algn="just"/>
            <a:r>
              <a:rPr lang="en-US" sz="35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(Holden Caulfield in The Catcher in the Rye, by J.D. Salinger)</a:t>
            </a:r>
          </a:p>
          <a:p>
            <a:endParaRPr lang="en-US" sz="5400" b="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54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sz="5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ASSIGNMENT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44824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 </a:t>
            </a: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3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pupils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Re-</a:t>
            </a: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enact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sketch 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your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choosing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(2 – 5 min)</a:t>
            </a:r>
            <a:endParaRPr lang="nl-BE" sz="4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/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ASSIGNMENT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Hand in a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written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text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your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script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Mark the 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tools of comedy 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(5) </a:t>
            </a: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name </a:t>
            </a: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endParaRPr lang="nl-BE" sz="4000" b="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needed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you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can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adjust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text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add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characters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etc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000" b="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</a:t>
            </a:r>
            <a:r>
              <a:rPr lang="nl-BE" sz="4000" b="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your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imagination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you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can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do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anything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you</a:t>
            </a:r>
            <a:r>
              <a:rPr lang="nl-BE" sz="40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want </a:t>
            </a:r>
            <a:r>
              <a:rPr lang="nl-BE" sz="40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basically</a:t>
            </a:r>
            <a:r>
              <a:rPr lang="nl-BE" sz="4000" b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!</a:t>
            </a:r>
            <a:endParaRPr lang="nl-BE" sz="40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4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ASSIGNMENT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nl-BE" sz="4000" dirty="0" smtClean="0">
                <a:latin typeface="Berlin Sans FB Demi" panose="020E0802020502020306" pitchFamily="34" charset="0"/>
                <a:cs typeface="Estrangelo Edessa" panose="03080600000000000000" pitchFamily="66" charset="0"/>
              </a:rPr>
              <a:t>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Tools of comedy (5)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Performance (5)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4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ASSIGNMENT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nl-BE" sz="4000" dirty="0" smtClean="0">
                <a:latin typeface="Berlin Sans FB Demi" panose="020E0802020502020306" pitchFamily="34" charset="0"/>
                <a:cs typeface="Estrangelo Edessa" panose="03080600000000000000" pitchFamily="66" charset="0"/>
              </a:rPr>
              <a:t>SUGGESTIONS (SKETCH SHOWS)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Little Britain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Smack the Pony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Monty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Python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Green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Wing</a:t>
            </a:r>
            <a:endParaRPr lang="nl-BE" sz="38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Ronnies</a:t>
            </a:r>
            <a:endParaRPr lang="nl-BE" sz="38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Bit of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Fry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Laurie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Benny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Hills Show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French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Saunders</a:t>
            </a:r>
            <a:endParaRPr lang="nl-BE" sz="38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Nine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3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O’Clock</a:t>
            </a:r>
            <a:r>
              <a:rPr lang="nl-BE" sz="3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News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548640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RUSSELL HOWARD</a:t>
            </a:r>
            <a:endParaRPr lang="en-US" sz="4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http://i4.birminghammail.co.uk/incoming/article2996660.ece/ALTERNATES/s2197/russell-howard-photo-2996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16471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SKETCH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short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comedic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scene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performed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by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comic actors or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comedians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either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stage or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audio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/or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visual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medium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as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broadcasting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succession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pPr marL="0" indent="0"/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MONTY PYTHON’S </a:t>
            </a:r>
            <a:br>
              <a:rPr lang="nl-BE" sz="4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</a:br>
            <a:r>
              <a:rPr lang="nl-BE" sz="4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FLYING CIRCUS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478355" cy="335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5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903000"/>
          </a:xfrm>
        </p:spPr>
        <p:txBody>
          <a:bodyPr/>
          <a:lstStyle/>
          <a:p>
            <a:pPr algn="ctr"/>
            <a:r>
              <a:rPr lang="nl-BE" sz="5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SITCOM</a:t>
            </a:r>
            <a:endParaRPr lang="en-US" sz="5000" b="1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situation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comedy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g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enre of comedy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features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characters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sharing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common environment,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as a home or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workplace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accompanied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nl-BE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jokes as part of the </a:t>
            </a:r>
            <a:r>
              <a:rPr lang="nl-BE" sz="4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dialogue</a:t>
            </a: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/>
            <a:endParaRPr lang="nl-BE" sz="4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THE OFFICE</a:t>
            </a:r>
            <a:endParaRPr lang="en-US" sz="4000" dirty="0"/>
          </a:p>
        </p:txBody>
      </p:sp>
      <p:pic>
        <p:nvPicPr>
          <p:cNvPr id="2050" name="Picture 2" descr="C:\Users\Lieven\Desktop\BRITISH COMEDY\the-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640932" cy="36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Hoeken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453</TotalTime>
  <Words>796</Words>
  <Application>Microsoft Office PowerPoint</Application>
  <PresentationFormat>Diavoorstelling (4:3)</PresentationFormat>
  <Paragraphs>121</Paragraphs>
  <Slides>47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48" baseType="lpstr">
      <vt:lpstr>Hoeken</vt:lpstr>
      <vt:lpstr>BRITISH COMEDY AND HUMOUR</vt:lpstr>
      <vt:lpstr>PowerPoint-presentatie</vt:lpstr>
      <vt:lpstr>BRITISH COMEDY:  THE FOUR S’S</vt:lpstr>
      <vt:lpstr>STAND-UP COMEDY</vt:lpstr>
      <vt:lpstr>RUSSELL HOWARD</vt:lpstr>
      <vt:lpstr>SKETCH</vt:lpstr>
      <vt:lpstr>MONTY PYTHON’S  FLYING CIRCUS</vt:lpstr>
      <vt:lpstr>SITCOM</vt:lpstr>
      <vt:lpstr>THE OFFICE</vt:lpstr>
      <vt:lpstr>SATIRE</vt:lpstr>
      <vt:lpstr>BLACKADDER</vt:lpstr>
      <vt:lpstr>TOOLS OF COMEDY</vt:lpstr>
      <vt:lpstr>PAIR WORK</vt:lpstr>
      <vt:lpstr>1. WORD PUN</vt:lpstr>
      <vt:lpstr>2. IRONY</vt:lpstr>
      <vt:lpstr>3. HYPERBOLE</vt:lpstr>
      <vt:lpstr>4. WORD PUN</vt:lpstr>
      <vt:lpstr>5. WORD PUN</vt:lpstr>
      <vt:lpstr>6. BLACK / DARK HUMOUR</vt:lpstr>
      <vt:lpstr>7. Absurdist humour</vt:lpstr>
      <vt:lpstr>8. SLapstick</vt:lpstr>
      <vt:lpstr>9. HYPERBOLE</vt:lpstr>
      <vt:lpstr>10. IRONY</vt:lpstr>
      <vt:lpstr>11. Word pun</vt:lpstr>
      <vt:lpstr>12. BLACk / DARK humour</vt:lpstr>
      <vt:lpstr>13. WORD pun</vt:lpstr>
      <vt:lpstr>14. UNDerstatement</vt:lpstr>
      <vt:lpstr>15. Black / dark humour</vt:lpstr>
      <vt:lpstr>16. WORD pun</vt:lpstr>
      <vt:lpstr>17. understatement</vt:lpstr>
      <vt:lpstr>18. Word pun</vt:lpstr>
      <vt:lpstr>19. ABSURDIST HUMOUR</vt:lpstr>
      <vt:lpstr>20. SARCASM</vt:lpstr>
      <vt:lpstr>21. HYperbole</vt:lpstr>
      <vt:lpstr>22. SARCASM</vt:lpstr>
      <vt:lpstr>23. Black / dark humour</vt:lpstr>
      <vt:lpstr>24. SLAPSTICK</vt:lpstr>
      <vt:lpstr>25. WORD PUN</vt:lpstr>
      <vt:lpstr>26. Absurdist humour</vt:lpstr>
      <vt:lpstr>27. Word pun</vt:lpstr>
      <vt:lpstr>28. Absurdist humour</vt:lpstr>
      <vt:lpstr>29. WORD PUN</vt:lpstr>
      <vt:lpstr>30. understatement</vt:lpstr>
      <vt:lpstr>ASSIGNMENT</vt:lpstr>
      <vt:lpstr>ASSIGNMENT</vt:lpstr>
      <vt:lpstr>ASSIGNMENT</vt:lpstr>
      <vt:lpstr>ASSIGNMENT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COMEDY AND HUMOUR</dc:title>
  <dc:creator>Lieven</dc:creator>
  <cp:lastModifiedBy>Lieven</cp:lastModifiedBy>
  <cp:revision>36</cp:revision>
  <dcterms:created xsi:type="dcterms:W3CDTF">2014-01-03T13:12:32Z</dcterms:created>
  <dcterms:modified xsi:type="dcterms:W3CDTF">2015-01-20T18:13:42Z</dcterms:modified>
</cp:coreProperties>
</file>